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8" r:id="rId13"/>
    <p:sldId id="269" r:id="rId14"/>
    <p:sldId id="267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9"/>
  </p:normalViewPr>
  <p:slideViewPr>
    <p:cSldViewPr snapToGrid="0" snapToObjects="1">
      <p:cViewPr varScale="1">
        <p:scale>
          <a:sx n="108" d="100"/>
          <a:sy n="108" d="100"/>
        </p:scale>
        <p:origin x="17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63ACB-7C37-DF4E-9954-2A55E3C7C39F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D750A-89AB-A54E-8725-31A4E417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0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63ACB-7C37-DF4E-9954-2A55E3C7C39F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D750A-89AB-A54E-8725-31A4E417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01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63ACB-7C37-DF4E-9954-2A55E3C7C39F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D750A-89AB-A54E-8725-31A4E417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25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63ACB-7C37-DF4E-9954-2A55E3C7C39F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D750A-89AB-A54E-8725-31A4E417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17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63ACB-7C37-DF4E-9954-2A55E3C7C39F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D750A-89AB-A54E-8725-31A4E417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72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63ACB-7C37-DF4E-9954-2A55E3C7C39F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D750A-89AB-A54E-8725-31A4E417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30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63ACB-7C37-DF4E-9954-2A55E3C7C39F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D750A-89AB-A54E-8725-31A4E417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7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63ACB-7C37-DF4E-9954-2A55E3C7C39F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D750A-89AB-A54E-8725-31A4E417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4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63ACB-7C37-DF4E-9954-2A55E3C7C39F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D750A-89AB-A54E-8725-31A4E417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9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63ACB-7C37-DF4E-9954-2A55E3C7C39F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D750A-89AB-A54E-8725-31A4E417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2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63ACB-7C37-DF4E-9954-2A55E3C7C39F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D750A-89AB-A54E-8725-31A4E417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0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63ACB-7C37-DF4E-9954-2A55E3C7C39F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D750A-89AB-A54E-8725-31A4E417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52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3.tiff"/><Relationship Id="rId4" Type="http://schemas.openxmlformats.org/officeDocument/2006/relationships/image" Target="../media/image29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Fresnel &amp; </a:t>
            </a:r>
            <a:r>
              <a:rPr lang="en-US" dirty="0" err="1"/>
              <a:t>Fraunhofer</a:t>
            </a:r>
            <a:r>
              <a:rPr lang="en-US" dirty="0"/>
              <a:t> Diffraction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74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1736" y="742939"/>
            <a:ext cx="619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Result: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1736" y="4535907"/>
                <a:ext cx="830178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Discussion (here we assume the phase at the aperture = 0):</a:t>
                </a:r>
              </a:p>
              <a:p>
                <a:pPr marL="342900" indent="-342900">
                  <a:buAutoNum type="arabicPeriod"/>
                </a:pPr>
                <a:r>
                  <a:rPr lang="en-US" dirty="0" err="1"/>
                  <a:t>Fraunhofer</a:t>
                </a:r>
                <a:r>
                  <a:rPr lang="en-US" dirty="0"/>
                  <a:t> approximation assumes with “large D”, so here slight change of D will not effect on the results.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Since the wavelength = 0.2b, D = b case leads to a phases in even times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dirty="0"/>
                  <a:t>. So the center of the Fresnel (theta = 0) for D = b case is at maxima.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For larger D (from D = 5b above), Fresnel-</a:t>
                </a:r>
                <a:r>
                  <a:rPr lang="en-US" dirty="0" err="1"/>
                  <a:t>Kirchoff</a:t>
                </a:r>
                <a:r>
                  <a:rPr lang="en-US" dirty="0"/>
                  <a:t> and </a:t>
                </a:r>
                <a:r>
                  <a:rPr lang="en-US" dirty="0" err="1"/>
                  <a:t>Fraunhofer</a:t>
                </a:r>
                <a:r>
                  <a:rPr lang="en-US" dirty="0"/>
                  <a:t> approximation matches well.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6" y="4535907"/>
                <a:ext cx="8301789" cy="2031325"/>
              </a:xfrm>
              <a:prstGeom prst="rect">
                <a:avLst/>
              </a:prstGeom>
              <a:blipFill rotWithShape="0">
                <a:blip r:embed="rId2"/>
                <a:stretch>
                  <a:fillRect l="-661" t="-1502" r="-661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198" y="1204604"/>
            <a:ext cx="49403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17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79" y="1203158"/>
            <a:ext cx="5512717" cy="42371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2979" y="517358"/>
            <a:ext cx="7916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2D case: the rectangular aperture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8841" y="1203158"/>
            <a:ext cx="3056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Similarly, draw a </a:t>
            </a:r>
            <a:r>
              <a:rPr lang="en-US"/>
              <a:t>normal vector (red dashed)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9221" y="1849489"/>
            <a:ext cx="3068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an arbitrary wave vector s (blue solid), we have geometric relations: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622746" y="2859888"/>
                <a:ext cx="3421001" cy="427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s</m:t>
                      </m:r>
                      <m:r>
                        <a:rPr lang="en-US" i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i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i="0">
                                      <a:latin typeface="Cambria Math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US" i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US" i="0">
                                      <a:latin typeface="Cambria Math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746" y="2859888"/>
                <a:ext cx="3421001" cy="427746"/>
              </a:xfrm>
              <a:prstGeom prst="rect">
                <a:avLst/>
              </a:prstGeom>
              <a:blipFill rotWithShape="0"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799221" y="3419150"/>
                <a:ext cx="1123449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e>
                      </m:acc>
                      <m:r>
                        <a:rPr lang="en-US" i="0">
                          <a:latin typeface="Cambria Math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</m:acc>
                      <m:r>
                        <a:rPr lang="en-US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221" y="3419150"/>
                <a:ext cx="1123449" cy="6109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20316" y="5264218"/>
                <a:ext cx="4572000" cy="148181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>
                          <a:latin typeface="Cambria Math" charset="0"/>
                        </a:rPr>
                        <m:t>u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0">
                              <a:latin typeface="Cambria Math" charset="0"/>
                            </a:rPr>
                            <m:t>𝐱</m:t>
                          </m:r>
                          <m:r>
                            <a:rPr lang="en-US" sz="1600" b="0" i="0">
                              <a:latin typeface="Cambria Math" charset="0"/>
                            </a:rPr>
                            <m:t>,</m:t>
                          </m:r>
                          <m:r>
                            <a:rPr lang="en-US" sz="1600" b="1" i="0">
                              <a:latin typeface="Cambria Math" charset="0"/>
                            </a:rPr>
                            <m:t>𝐲</m:t>
                          </m:r>
                        </m:e>
                      </m:d>
                      <m:r>
                        <a:rPr lang="en-US" sz="1600" b="0" i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latin typeface="Cambria Math" charset="0"/>
                            </a:rPr>
                            <m:t>𝑖𝑘𝐴</m:t>
                          </m:r>
                        </m:num>
                        <m:den>
                          <m:r>
                            <a:rPr lang="en-US" sz="1600" b="0" i="0">
                              <a:latin typeface="Cambria Math" charset="0"/>
                            </a:rPr>
                            <m:t>4</m:t>
                          </m:r>
                          <m:r>
                            <a:rPr lang="en-US" sz="1600" b="0" i="1">
                              <a:latin typeface="Cambria Math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1600" b="0" i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1600" b="0" i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nary>
                            <m:naryPr>
                              <m:limLoc m:val="subSup"/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b="0" i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>
                                      <a:latin typeface="Cambria Math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sz="1600" b="0" i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f>
                                <m:f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>
                                      <a:latin typeface="Cambria Math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sz="1600" b="0" i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f>
                                <m:f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b="0" i="1">
                                          <a:latin typeface="Cambria Math" charset="0"/>
                                        </a:rPr>
                                        <m:t>𝑖𝑘𝑠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b="0" i="1">
                                      <a:latin typeface="Cambria Math" charset="0"/>
                                    </a:rPr>
                                    <m:t>𝑠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0">
                                      <a:latin typeface="Cambria Math" charset="0"/>
                                    </a:rPr>
                                    <m:t>1+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  <m:r>
                                    <a:rPr lang="en-US" sz="1600" b="0" i="0">
                                      <a:latin typeface="Cambria Math" charset="0"/>
                                    </a:rPr>
                                    <m:t>∙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1600" b="0" i="1">
                                  <a:latin typeface="Cambria Math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b="0" i="1">
                                  <a:latin typeface="Cambria Math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b="0" i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sz="1600" b="0" i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latin typeface="Cambria Math" charset="0"/>
                            </a:rPr>
                            <m:t>𝑖𝑘𝐴</m:t>
                          </m:r>
                        </m:num>
                        <m:den>
                          <m:r>
                            <a:rPr lang="en-US" sz="1600" b="0" i="0">
                              <a:latin typeface="Cambria Math" charset="0"/>
                            </a:rPr>
                            <m:t>4</m:t>
                          </m:r>
                          <m:r>
                            <a:rPr lang="en-US" sz="1600" b="0" i="1">
                              <a:latin typeface="Cambria Math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1600" b="0" i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1600" b="0" i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nary>
                            <m:naryPr>
                              <m:limLoc m:val="subSup"/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b="0" i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>
                                      <a:latin typeface="Cambria Math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sz="1600" b="0" i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f>
                                <m:f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>
                                      <a:latin typeface="Cambria Math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sz="1600" b="0" i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f>
                                <m:f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1600" b="0" i="0">
                                                  <a:latin typeface="Cambria Math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16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600" b="0" i="1">
                                                      <a:latin typeface="Cambria Math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600" b="0" i="0">
                                                      <a:latin typeface="Cambria Math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600" b="0" i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1600" b="0" i="0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US" sz="1600" b="0" i="0">
                                                  <a:latin typeface="Cambria Math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16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600" b="0" i="1">
                                                      <a:latin typeface="Cambria Math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600" b="0" i="0">
                                                      <a:latin typeface="Cambria Math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600" b="0" i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1600" b="0" i="0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>
                                              <a:latin typeface="Cambria Math" charset="0"/>
                                            </a:rPr>
                                            <m:t>𝐷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  <m:r>
                                    <a:rPr lang="en-US" sz="1600" b="0" i="0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sz="1600" b="0" i="1">
                                      <a:latin typeface="Cambria Math" charset="0"/>
                                    </a:rPr>
                                    <m:t>𝐷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1600" b="0" i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6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b="0" i="1"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b="0" i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b="0" i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b="0" i="0">
                                      <a:latin typeface="Cambria Math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1600" b="0" i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6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b="0" i="1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b="0" i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b="0" i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b="0" i="0">
                                      <a:latin typeface="Cambria Math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>
                                          <a:latin typeface="Cambria Math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en-US" sz="1600" b="0" i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func>
                                <m:func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>
                                      <a:latin typeface="Cambria Math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>
                                          <a:latin typeface="Cambria Math" charset="0"/>
                                        </a:rPr>
                                        <m:t>𝑖𝑘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6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6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600" b="0" i="1">
                                                      <a:latin typeface="Cambria Math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sz="1600" b="0" i="0">
                                                      <a:latin typeface="Cambria Math" charset="0"/>
                                                    </a:rPr>
                                                    <m:t>−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sz="1600" b="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1600" b="0" i="1">
                                                          <a:latin typeface="Cambria Math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1600" b="0" i="0">
                                                          <a:latin typeface="Cambria Math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1600" b="0" i="0"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600" b="0" i="0">
                                              <a:latin typeface="Cambria Math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6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6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600" b="0" i="1">
                                                      <a:latin typeface="Cambria Math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US" sz="1600" b="0" i="0">
                                                      <a:latin typeface="Cambria Math" charset="0"/>
                                                    </a:rPr>
                                                    <m:t>−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sz="1600" b="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1600" b="0" i="1">
                                                          <a:latin typeface="Cambria Math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1600" b="0" i="0">
                                                          <a:latin typeface="Cambria Math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1600" b="0" i="0"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600" b="0" i="0">
                                              <a:latin typeface="Cambria Math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6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b="0" i="1">
                                                  <a:latin typeface="Cambria Math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b="0" i="0"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rad>
                                    </m:e>
                                  </m:d>
                                </m:e>
                              </m:func>
                              <m:r>
                                <a:rPr lang="en-US" sz="1600" b="0" i="1">
                                  <a:latin typeface="Cambria Math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m:rPr>
                          <m:sty m:val="p"/>
                        </m:rPr>
                        <a:rPr lang="en-US" sz="1600" b="0" i="0">
                          <a:latin typeface="Cambria Math" charset="0"/>
                        </a:rPr>
                        <m:t>dy</m:t>
                      </m:r>
                      <m:r>
                        <a:rPr lang="en-US" sz="1600" b="0" i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16" y="5264218"/>
                <a:ext cx="4572000" cy="1481816"/>
              </a:xfrm>
              <a:prstGeom prst="rect">
                <a:avLst/>
              </a:prstGeom>
              <a:blipFill rotWithShape="0">
                <a:blip r:embed="rId5"/>
                <a:stretch>
                  <a:fillRect r="-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76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7674" y="697832"/>
            <a:ext cx="7856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Use Gaussian quadrature </a:t>
            </a:r>
            <a:r>
              <a:rPr lang="en-US" sz="2400" b="1"/>
              <a:t>to calculate the integral,</a:t>
            </a:r>
          </a:p>
        </p:txBody>
      </p:sp>
      <p:sp>
        <p:nvSpPr>
          <p:cNvPr id="5" name="Rectangle 4"/>
          <p:cNvSpPr/>
          <p:nvPr/>
        </p:nvSpPr>
        <p:spPr>
          <a:xfrm>
            <a:off x="517358" y="5345258"/>
            <a:ext cx="86266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def</a:t>
            </a:r>
            <a:r>
              <a:rPr lang="en-US" sz="1400" dirty="0"/>
              <a:t> f(</a:t>
            </a:r>
            <a:r>
              <a:rPr lang="en-US" sz="1400" dirty="0" err="1"/>
              <a:t>x,xp,y,yp,D</a:t>
            </a:r>
            <a:r>
              <a:rPr lang="en-US" sz="1400" dirty="0"/>
              <a:t>):    </a:t>
            </a:r>
          </a:p>
          <a:p>
            <a:r>
              <a:rPr lang="en-US" sz="1400" dirty="0"/>
              <a:t>       re1 = real(D/</a:t>
            </a:r>
            <a:r>
              <a:rPr lang="en-US" sz="1400" dirty="0" err="1"/>
              <a:t>sqrt</a:t>
            </a:r>
            <a:r>
              <a:rPr lang="en-US" sz="1400" dirty="0"/>
              <a:t>((x-</a:t>
            </a:r>
            <a:r>
              <a:rPr lang="en-US" sz="1400" dirty="0" err="1"/>
              <a:t>xp</a:t>
            </a:r>
            <a:r>
              <a:rPr lang="en-US" sz="1400" dirty="0"/>
              <a:t>)**2+(y-</a:t>
            </a:r>
            <a:r>
              <a:rPr lang="en-US" sz="1400" dirty="0" err="1"/>
              <a:t>yp</a:t>
            </a:r>
            <a:r>
              <a:rPr lang="en-US" sz="1400" dirty="0"/>
              <a:t>)**2+D**2)*(1+D/</a:t>
            </a:r>
            <a:r>
              <a:rPr lang="en-US" sz="1400" dirty="0" err="1"/>
              <a:t>sqrt</a:t>
            </a:r>
            <a:r>
              <a:rPr lang="en-US" sz="1400" dirty="0"/>
              <a:t>((x-</a:t>
            </a:r>
            <a:r>
              <a:rPr lang="en-US" sz="1400" dirty="0" err="1"/>
              <a:t>xp</a:t>
            </a:r>
            <a:r>
              <a:rPr lang="en-US" sz="1400" dirty="0"/>
              <a:t>)**2+(y-</a:t>
            </a:r>
            <a:r>
              <a:rPr lang="en-US" sz="1400" dirty="0" err="1"/>
              <a:t>yp</a:t>
            </a:r>
            <a:r>
              <a:rPr lang="en-US" sz="1400" dirty="0"/>
              <a:t>)**2+D**2))*</a:t>
            </a:r>
            <a:r>
              <a:rPr lang="en-US" sz="1400" dirty="0" err="1"/>
              <a:t>exp</a:t>
            </a:r>
            <a:r>
              <a:rPr lang="en-US" sz="1400" dirty="0"/>
              <a:t>(1j*2*pi/wavelength*</a:t>
            </a:r>
            <a:r>
              <a:rPr lang="en-US" sz="1400" dirty="0" err="1"/>
              <a:t>sqrt</a:t>
            </a:r>
            <a:r>
              <a:rPr lang="en-US" sz="1400" dirty="0"/>
              <a:t>((x-</a:t>
            </a:r>
            <a:r>
              <a:rPr lang="en-US" sz="1400" dirty="0" err="1"/>
              <a:t>xp</a:t>
            </a:r>
            <a:r>
              <a:rPr lang="en-US" sz="1400" dirty="0"/>
              <a:t>)**2+(y-</a:t>
            </a:r>
            <a:r>
              <a:rPr lang="en-US" sz="1400" dirty="0" err="1"/>
              <a:t>yp</a:t>
            </a:r>
            <a:r>
              <a:rPr lang="en-US" sz="1400" dirty="0"/>
              <a:t>)**2+D**2)))    </a:t>
            </a:r>
          </a:p>
          <a:p>
            <a:r>
              <a:rPr lang="en-US" sz="1400" dirty="0"/>
              <a:t>       re2 = </a:t>
            </a:r>
            <a:r>
              <a:rPr lang="en-US" sz="1400" dirty="0" err="1"/>
              <a:t>imag</a:t>
            </a:r>
            <a:r>
              <a:rPr lang="en-US" sz="1400" dirty="0"/>
              <a:t>(D/</a:t>
            </a:r>
            <a:r>
              <a:rPr lang="en-US" sz="1400" dirty="0" err="1"/>
              <a:t>sqrt</a:t>
            </a:r>
            <a:r>
              <a:rPr lang="en-US" sz="1400" dirty="0"/>
              <a:t>((x-</a:t>
            </a:r>
            <a:r>
              <a:rPr lang="en-US" sz="1400" dirty="0" err="1"/>
              <a:t>xp</a:t>
            </a:r>
            <a:r>
              <a:rPr lang="en-US" sz="1400" dirty="0"/>
              <a:t>)**2+(y-</a:t>
            </a:r>
            <a:r>
              <a:rPr lang="en-US" sz="1400" dirty="0" err="1"/>
              <a:t>yp</a:t>
            </a:r>
            <a:r>
              <a:rPr lang="en-US" sz="1400" dirty="0"/>
              <a:t>)**2+D**2)*(1+D/</a:t>
            </a:r>
            <a:r>
              <a:rPr lang="en-US" sz="1400" dirty="0" err="1"/>
              <a:t>sqrt</a:t>
            </a:r>
            <a:r>
              <a:rPr lang="en-US" sz="1400" dirty="0"/>
              <a:t>((x-</a:t>
            </a:r>
            <a:r>
              <a:rPr lang="en-US" sz="1400" dirty="0" err="1"/>
              <a:t>xp</a:t>
            </a:r>
            <a:r>
              <a:rPr lang="en-US" sz="1400" dirty="0"/>
              <a:t>)**2+(y-</a:t>
            </a:r>
            <a:r>
              <a:rPr lang="en-US" sz="1400" dirty="0" err="1"/>
              <a:t>yp</a:t>
            </a:r>
            <a:r>
              <a:rPr lang="en-US" sz="1400" dirty="0"/>
              <a:t>)**2+D**2))*</a:t>
            </a:r>
            <a:r>
              <a:rPr lang="en-US" sz="1400" dirty="0" err="1"/>
              <a:t>exp</a:t>
            </a:r>
            <a:r>
              <a:rPr lang="en-US" sz="1400" dirty="0"/>
              <a:t>(1j*2*pi/wavelength*</a:t>
            </a:r>
            <a:r>
              <a:rPr lang="en-US" sz="1400" dirty="0" err="1"/>
              <a:t>sqrt</a:t>
            </a:r>
            <a:r>
              <a:rPr lang="en-US" sz="1400" dirty="0"/>
              <a:t>((x-</a:t>
            </a:r>
            <a:r>
              <a:rPr lang="en-US" sz="1400" dirty="0" err="1"/>
              <a:t>xp</a:t>
            </a:r>
            <a:r>
              <a:rPr lang="en-US" sz="1400" dirty="0"/>
              <a:t>)**2+(y-</a:t>
            </a:r>
            <a:r>
              <a:rPr lang="en-US" sz="1400" dirty="0" err="1"/>
              <a:t>yp</a:t>
            </a:r>
            <a:r>
              <a:rPr lang="en-US" sz="1400" dirty="0"/>
              <a:t>)**2+D**2)))    </a:t>
            </a:r>
          </a:p>
          <a:p>
            <a:r>
              <a:rPr lang="en-US" sz="1400" dirty="0"/>
              <a:t>       return re1,re2</a:t>
            </a:r>
          </a:p>
        </p:txBody>
      </p:sp>
      <p:sp>
        <p:nvSpPr>
          <p:cNvPr id="6" name="Rectangle 5"/>
          <p:cNvSpPr/>
          <p:nvPr/>
        </p:nvSpPr>
        <p:spPr>
          <a:xfrm>
            <a:off x="517358" y="1159497"/>
            <a:ext cx="742348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N = 100</a:t>
            </a:r>
          </a:p>
          <a:p>
            <a:r>
              <a:rPr lang="en-US" sz="1400" dirty="0" err="1"/>
              <a:t>point,w</a:t>
            </a:r>
            <a:r>
              <a:rPr lang="en-US" sz="1400" dirty="0"/>
              <a:t> = </a:t>
            </a:r>
            <a:r>
              <a:rPr lang="en-US" sz="1400" dirty="0" err="1"/>
              <a:t>gaussxwab</a:t>
            </a:r>
            <a:r>
              <a:rPr lang="en-US" sz="1400" dirty="0"/>
              <a:t>(N,-a/2.,a/2.)</a:t>
            </a:r>
          </a:p>
          <a:p>
            <a:r>
              <a:rPr lang="en-US" sz="1400" dirty="0"/>
              <a:t>s = 0+0j</a:t>
            </a:r>
          </a:p>
          <a:p>
            <a:r>
              <a:rPr lang="en-US" sz="1400" dirty="0"/>
              <a:t>D = 0.5*a</a:t>
            </a:r>
          </a:p>
          <a:p>
            <a:r>
              <a:rPr lang="en-US" sz="1400" dirty="0"/>
              <a:t>x = 0 </a:t>
            </a:r>
          </a:p>
          <a:p>
            <a:r>
              <a:rPr lang="en-US" sz="1400" dirty="0"/>
              <a:t>y = 0</a:t>
            </a:r>
          </a:p>
          <a:p>
            <a:r>
              <a:rPr lang="en-US" sz="1400" dirty="0"/>
              <a:t>length = </a:t>
            </a:r>
            <a:r>
              <a:rPr lang="en-US" sz="1400" dirty="0" err="1"/>
              <a:t>len</a:t>
            </a:r>
            <a:r>
              <a:rPr lang="en-US" sz="1400" dirty="0"/>
              <a:t>(</a:t>
            </a:r>
            <a:r>
              <a:rPr lang="en-US" sz="1400" dirty="0" err="1"/>
              <a:t>arange</a:t>
            </a:r>
            <a:r>
              <a:rPr lang="en-US" sz="1400" dirty="0"/>
              <a:t>(-1*a,1*a,0.02))</a:t>
            </a:r>
          </a:p>
          <a:p>
            <a:r>
              <a:rPr lang="en-US" sz="1400" dirty="0"/>
              <a:t>result = empty([</a:t>
            </a:r>
            <a:r>
              <a:rPr lang="en-US" sz="1400" dirty="0" err="1"/>
              <a:t>length,length</a:t>
            </a:r>
            <a:r>
              <a:rPr lang="en-US" sz="1400" dirty="0"/>
              <a:t>],complex)</a:t>
            </a:r>
          </a:p>
          <a:p>
            <a:r>
              <a:rPr lang="en-US" sz="1400" dirty="0"/>
              <a:t>for p in </a:t>
            </a:r>
            <a:r>
              <a:rPr lang="en-US" sz="1400" dirty="0" err="1"/>
              <a:t>arange</a:t>
            </a:r>
            <a:r>
              <a:rPr lang="en-US" sz="1400" dirty="0"/>
              <a:t>(-1*a,1*a,0.02):    </a:t>
            </a:r>
          </a:p>
          <a:p>
            <a:r>
              <a:rPr lang="en-US" sz="1400" dirty="0"/>
              <a:t>       for q in </a:t>
            </a:r>
            <a:r>
              <a:rPr lang="en-US" sz="1400" dirty="0" err="1"/>
              <a:t>arange</a:t>
            </a:r>
            <a:r>
              <a:rPr lang="en-US" sz="1400" dirty="0"/>
              <a:t>(-1*a,1*a,0.02):        </a:t>
            </a:r>
          </a:p>
          <a:p>
            <a:r>
              <a:rPr lang="en-US" sz="1400" dirty="0"/>
              <a:t>                for m in range(N):            </a:t>
            </a:r>
          </a:p>
          <a:p>
            <a:r>
              <a:rPr lang="en-US" sz="1400" dirty="0"/>
              <a:t>                      for n in range(N):                </a:t>
            </a:r>
          </a:p>
          <a:p>
            <a:r>
              <a:rPr lang="en-US" sz="1400" dirty="0"/>
              <a:t>                            re1,re2 = f(</a:t>
            </a:r>
            <a:r>
              <a:rPr lang="en-US" sz="1400" dirty="0" err="1"/>
              <a:t>p,point</a:t>
            </a:r>
            <a:r>
              <a:rPr lang="en-US" sz="1400" dirty="0"/>
              <a:t>[m],</a:t>
            </a:r>
            <a:r>
              <a:rPr lang="en-US" sz="1400" dirty="0" err="1"/>
              <a:t>q,point</a:t>
            </a:r>
            <a:r>
              <a:rPr lang="en-US" sz="1400" dirty="0"/>
              <a:t>[n],D)                                      </a:t>
            </a:r>
          </a:p>
          <a:p>
            <a:r>
              <a:rPr lang="en-US" sz="1400" dirty="0"/>
              <a:t>                            s += w[m]*w[n]*(re1+1j*re2)        </a:t>
            </a:r>
          </a:p>
          <a:p>
            <a:r>
              <a:rPr lang="en-US" sz="1400" dirty="0"/>
              <a:t>                result[</a:t>
            </a:r>
            <a:r>
              <a:rPr lang="en-US" sz="1400" dirty="0" err="1"/>
              <a:t>x,y</a:t>
            </a:r>
            <a:r>
              <a:rPr lang="en-US" sz="1400" dirty="0"/>
              <a:t>] = s        </a:t>
            </a:r>
          </a:p>
          <a:p>
            <a:r>
              <a:rPr lang="en-US" sz="1400" dirty="0"/>
              <a:t>                y += 1        </a:t>
            </a:r>
          </a:p>
          <a:p>
            <a:r>
              <a:rPr lang="en-US" sz="1400" dirty="0"/>
              <a:t>                s = 0+0j    </a:t>
            </a:r>
          </a:p>
          <a:p>
            <a:r>
              <a:rPr lang="en-US" sz="1400" dirty="0"/>
              <a:t>         x += 1   </a:t>
            </a:r>
          </a:p>
          <a:p>
            <a:r>
              <a:rPr lang="en-US" sz="1400" dirty="0"/>
              <a:t>         y = 0</a:t>
            </a:r>
          </a:p>
        </p:txBody>
      </p:sp>
    </p:spTree>
    <p:extLst>
      <p:ext uri="{BB962C8B-B14F-4D97-AF65-F5344CB8AC3E}">
        <p14:creationId xmlns:p14="http://schemas.microsoft.com/office/powerpoint/2010/main" val="1221656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299" y="151746"/>
            <a:ext cx="619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Result in log scale: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030161" y="1490294"/>
            <a:ext cx="3040397" cy="2215432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130716" y="1490294"/>
            <a:ext cx="2899610" cy="221543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3749456"/>
            <a:ext cx="3160713" cy="2270727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3040397" y="3705726"/>
            <a:ext cx="3019926" cy="2358189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6"/>
          <a:stretch>
            <a:fillRect/>
          </a:stretch>
        </p:blipFill>
        <p:spPr>
          <a:xfrm>
            <a:off x="6060323" y="3781148"/>
            <a:ext cx="3040397" cy="22073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201" y="1490294"/>
            <a:ext cx="2106310" cy="21112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7844" y="937765"/>
            <a:ext cx="1576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Fraunhofer</a:t>
            </a:r>
            <a:r>
              <a:rPr lang="en-US" dirty="0"/>
              <a:t>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81625" y="700224"/>
            <a:ext cx="223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Fresnel:</a:t>
            </a:r>
          </a:p>
        </p:txBody>
      </p:sp>
      <p:sp>
        <p:nvSpPr>
          <p:cNvPr id="14" name="Left Brace 13"/>
          <p:cNvSpPr/>
          <p:nvPr/>
        </p:nvSpPr>
        <p:spPr>
          <a:xfrm rot="5400000">
            <a:off x="5703637" y="314178"/>
            <a:ext cx="372269" cy="19858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 rot="16200000">
            <a:off x="6027465" y="4567408"/>
            <a:ext cx="206502" cy="33503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240380" y="6448187"/>
            <a:ext cx="3657600" cy="37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Matched with </a:t>
            </a:r>
            <a:r>
              <a:rPr lang="en-US" dirty="0" err="1"/>
              <a:t>Fraunhoher</a:t>
            </a:r>
            <a:r>
              <a:rPr lang="en-US" dirty="0"/>
              <a:t>: Large D</a:t>
            </a:r>
          </a:p>
        </p:txBody>
      </p:sp>
    </p:spTree>
    <p:extLst>
      <p:ext uri="{BB962C8B-B14F-4D97-AF65-F5344CB8AC3E}">
        <p14:creationId xmlns:p14="http://schemas.microsoft.com/office/powerpoint/2010/main" val="722567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9863" y="433137"/>
            <a:ext cx="6978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Discussion: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26432" y="1203158"/>
                <a:ext cx="53299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wavelength: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=0.2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is fixed.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32" y="1203158"/>
                <a:ext cx="5329989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3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26432" y="1660357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Thus, D = 0.1a and D = 0.5a cases, the center region of the screen should be at minima.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26432" y="2183639"/>
                <a:ext cx="7712242" cy="1599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Reason: the phase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2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num>
                      <m:den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5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dirty="0"/>
                  <a:t> for D = 0.1a and 0.5a respectively. The odd times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dirty="0"/>
                  <a:t> leads to extreme minima at the center region.</a:t>
                </a:r>
              </a:p>
              <a:p>
                <a:endParaRPr lang="en-US" dirty="0"/>
              </a:p>
              <a:p>
                <a:r>
                  <a:rPr lang="en-US" dirty="0"/>
                  <a:t>The D = a case will have a bright center region, since the phase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10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dirty="0"/>
                  <a:t> at the center region.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32" y="2183639"/>
                <a:ext cx="7712242" cy="1599284"/>
              </a:xfrm>
              <a:prstGeom prst="rect">
                <a:avLst/>
              </a:prstGeom>
              <a:blipFill rotWithShape="0">
                <a:blip r:embed="rId3"/>
                <a:stretch>
                  <a:fillRect l="-711" r="-1028" b="-4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32" y="3903240"/>
            <a:ext cx="2541458" cy="26346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18545" y="3819929"/>
            <a:ext cx="2322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the aperture is rectangular?</a:t>
            </a:r>
          </a:p>
        </p:txBody>
      </p:sp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3659393" y="4466260"/>
            <a:ext cx="3040397" cy="22154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077" y="6390684"/>
            <a:ext cx="1937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Pic </a:t>
            </a:r>
            <a:r>
              <a:rPr lang="en-US" sz="1400" dirty="0"/>
              <a:t>from wiki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797841" y="4331368"/>
                <a:ext cx="243037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“corners” reaches even times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dirty="0"/>
                  <a:t> fastest.</a:t>
                </a:r>
              </a:p>
              <a:p>
                <a:endParaRPr lang="en-US" dirty="0"/>
              </a:p>
              <a:p>
                <a:r>
                  <a:rPr lang="en-US" dirty="0"/>
                  <a:t>The “equal phase </a:t>
                </a:r>
                <a:r>
                  <a:rPr lang="en-US" dirty="0" err="1"/>
                  <a:t>wavefront</a:t>
                </a:r>
                <a:r>
                  <a:rPr lang="en-US" dirty="0"/>
                  <a:t>” are cut by the </a:t>
                </a:r>
                <a:r>
                  <a:rPr lang="en-US" dirty="0" err="1"/>
                  <a:t>rectangule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841" y="4331368"/>
                <a:ext cx="2430379" cy="1754326"/>
              </a:xfrm>
              <a:prstGeom prst="rect">
                <a:avLst/>
              </a:prstGeom>
              <a:blipFill rotWithShape="0">
                <a:blip r:embed="rId6"/>
                <a:stretch>
                  <a:fillRect l="-2005" t="-2091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13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0043" y="986590"/>
            <a:ext cx="622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73769" y="1612232"/>
                <a:ext cx="8253663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Calculated the diffraction pattern based on wave theory.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The method used for Fresnel-Kirchhoff integral calculation: Gaussian quadrature.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/>
                  <a:t>The reason why choose Gaussian quadrature: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000" dirty="0"/>
                  <a:t>It is simple, converges very quickly and with high accuracy (error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~1/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)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000" dirty="0"/>
                  <a:t>The integrated area is simple and regular (1D infinite, 2D </a:t>
                </a:r>
                <a:r>
                  <a:rPr lang="en-US" sz="2000" dirty="0" err="1"/>
                  <a:t>retangular</a:t>
                </a:r>
                <a:r>
                  <a:rPr lang="en-US" sz="2000" dirty="0"/>
                  <a:t>.) The integrated function is continues and smooth, no weird sudden breaking or very hash changing.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000" dirty="0"/>
                  <a:t>Limited integrated variables.</a:t>
                </a: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en-US" sz="2000" dirty="0"/>
                  <a:t>Other methods might be used: Rectangular/Trapezoid, Monte-</a:t>
                </a:r>
                <a:r>
                  <a:rPr lang="en-US" sz="2000" dirty="0" err="1"/>
                  <a:t>carlo</a:t>
                </a:r>
                <a:r>
                  <a:rPr lang="en-US" sz="2000" dirty="0"/>
                  <a:t>..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 err="1"/>
                  <a:t>Fraunhofer</a:t>
                </a:r>
                <a:r>
                  <a:rPr lang="en-US" sz="2000" dirty="0"/>
                  <a:t> approximation could only be used for far-field calculation.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Fresnel-Kirchhoff could also be used for near-field calculation.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At far field, the </a:t>
                </a:r>
                <a:r>
                  <a:rPr lang="en-US" sz="2000" dirty="0" err="1"/>
                  <a:t>Fraunhofer</a:t>
                </a:r>
                <a:r>
                  <a:rPr lang="en-US" sz="2000" dirty="0"/>
                  <a:t> approximation matches F-K very well.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69" y="1612232"/>
                <a:ext cx="8253663" cy="4401205"/>
              </a:xfrm>
              <a:prstGeom prst="rect">
                <a:avLst/>
              </a:prstGeom>
              <a:blipFill rotWithShape="0">
                <a:blip r:embed="rId2"/>
                <a:stretch>
                  <a:fillRect l="-665" t="-693" b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096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5484" y="589547"/>
            <a:ext cx="806115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Theory:</a:t>
            </a:r>
          </a:p>
          <a:p>
            <a:endParaRPr lang="en-US" dirty="0"/>
          </a:p>
          <a:p>
            <a:r>
              <a:rPr lang="en-US" dirty="0"/>
              <a:t>Huygens’s Principle:</a:t>
            </a:r>
          </a:p>
          <a:p>
            <a:r>
              <a:rPr lang="en-US" i="1" dirty="0"/>
              <a:t>Every point on a wave-front may be considered a source of secondary spherical wavelets which spread out in the forward direction at the speed of light. The new wave-front is the tangential surface to all of these secondary wavelets.</a:t>
            </a:r>
          </a:p>
          <a:p>
            <a:pPr algn="r"/>
            <a:r>
              <a:rPr lang="en-US" dirty="0"/>
              <a:t>Christian Huygens, 1670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11" y="3212766"/>
            <a:ext cx="6400800" cy="3416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5483" y="3942922"/>
            <a:ext cx="1804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point source </a:t>
            </a:r>
            <a:r>
              <a:rPr lang="en-US"/>
              <a:t>(spherical wave)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96063" y="3043989"/>
            <a:ext cx="2298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blocked secondary wavelets (by </a:t>
            </a:r>
            <a:r>
              <a:rPr lang="en-US"/>
              <a:t>the aperture)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27158" y="5277852"/>
            <a:ext cx="2298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passed secondary wavelets (by the aperture)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3938" y="5041232"/>
            <a:ext cx="2310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the screen: the superposition of the passed wavelets.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5484" y="3325168"/>
                <a:ext cx="1372620" cy="5637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𝑖𝑘𝑟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84" y="3325168"/>
                <a:ext cx="1372620" cy="5637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072" y="4409761"/>
            <a:ext cx="3019928" cy="5851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24072" y="4066674"/>
            <a:ext cx="371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Use Fresnel-Kirchhoff’s </a:t>
            </a:r>
            <a:r>
              <a:rPr lang="en-US" dirty="0"/>
              <a:t>equation:</a:t>
            </a:r>
          </a:p>
        </p:txBody>
      </p:sp>
    </p:spTree>
    <p:extLst>
      <p:ext uri="{BB962C8B-B14F-4D97-AF65-F5344CB8AC3E}">
        <p14:creationId xmlns:p14="http://schemas.microsoft.com/office/powerpoint/2010/main" val="201528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1579" y="481263"/>
            <a:ext cx="8145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Assumptions in this project:</a:t>
            </a:r>
          </a:p>
        </p:txBody>
      </p:sp>
      <p:sp>
        <p:nvSpPr>
          <p:cNvPr id="3" name="Rectangle 2"/>
          <p:cNvSpPr/>
          <p:nvPr/>
        </p:nvSpPr>
        <p:spPr>
          <a:xfrm>
            <a:off x="818146" y="1325161"/>
            <a:ext cx="76881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0" i="0" u="none" strike="noStrike" baseline="0" dirty="0">
              <a:solidFill>
                <a:srgbClr val="000000"/>
              </a:solidFill>
            </a:endParaRPr>
          </a:p>
          <a:p>
            <a:r>
              <a:rPr lang="en-US" b="0" i="0" u="none" strike="noStrike" baseline="0" dirty="0">
                <a:solidFill>
                  <a:srgbClr val="000000"/>
                </a:solidFill>
              </a:rPr>
              <a:t>The </a:t>
            </a:r>
            <a:r>
              <a:rPr lang="en-US" dirty="0">
                <a:solidFill>
                  <a:srgbClr val="000000"/>
                </a:solidFill>
              </a:rPr>
              <a:t>aperture</a:t>
            </a:r>
            <a:r>
              <a:rPr lang="en-US" b="0" i="0" u="none" strike="noStrike" baseline="0" dirty="0">
                <a:solidFill>
                  <a:srgbClr val="000000"/>
                </a:solidFill>
              </a:rPr>
              <a:t> is flat. Thus we only have to integrate</a:t>
            </a:r>
            <a:r>
              <a:rPr lang="en-US" b="0" i="0" u="none" strike="noStrike" dirty="0">
                <a:solidFill>
                  <a:srgbClr val="000000"/>
                </a:solidFill>
              </a:rPr>
              <a:t> on a fixed-z plane.</a:t>
            </a:r>
            <a:r>
              <a:rPr lang="en-US" b="0" i="0" u="none" strike="noStrike" baseline="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818147" y="1815116"/>
            <a:ext cx="73272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b="0" i="0" u="none" strike="noStrike" baseline="0" dirty="0">
              <a:solidFill>
                <a:srgbClr val="000000"/>
              </a:solidFill>
            </a:endParaRPr>
          </a:p>
          <a:p>
            <a:r>
              <a:rPr lang="en-US" b="0" i="0" u="none" strike="noStrike" baseline="0" dirty="0">
                <a:solidFill>
                  <a:srgbClr val="000000"/>
                </a:solidFill>
              </a:rPr>
              <a:t>The point source </a:t>
            </a:r>
            <a:r>
              <a:rPr lang="en-US" b="0" i="1" u="none" strike="noStrike" baseline="0" dirty="0">
                <a:solidFill>
                  <a:srgbClr val="000000"/>
                </a:solidFill>
              </a:rPr>
              <a:t>P </a:t>
            </a:r>
            <a:r>
              <a:rPr lang="en-US" b="0" i="0" u="none" strike="noStrike" baseline="0" dirty="0">
                <a:solidFill>
                  <a:srgbClr val="000000"/>
                </a:solidFill>
              </a:rPr>
              <a:t>is at infinity so that we have incident plane waves. We further assume that we have normal incident plane waves.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642811" y="2805967"/>
                <a:ext cx="35011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acc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, and the spherical wave setting becomes </a:t>
                </a:r>
                <a:r>
                  <a:rPr lang="en-US" dirty="0" err="1"/>
                  <a:t>plano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811" y="2805967"/>
                <a:ext cx="3501189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1568" t="-9434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511" y="3579856"/>
            <a:ext cx="3416300" cy="685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8620" y="4716379"/>
            <a:ext cx="705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more step: the </a:t>
            </a:r>
            <a:r>
              <a:rPr lang="en-US" dirty="0" err="1"/>
              <a:t>Fraunhofer’s</a:t>
            </a:r>
            <a:r>
              <a:rPr lang="en-US" dirty="0"/>
              <a:t> approximation, (With large distance between the aperture to the screen.)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111" y="5390581"/>
            <a:ext cx="24511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56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4043" y="499207"/>
            <a:ext cx="62925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Results:</a:t>
            </a:r>
          </a:p>
          <a:p>
            <a:endParaRPr lang="en-US" dirty="0"/>
          </a:p>
          <a:p>
            <a:r>
              <a:rPr lang="en-US" dirty="0"/>
              <a:t>1D aperture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3" y="1666765"/>
            <a:ext cx="5751763" cy="46951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40243" y="2622884"/>
            <a:ext cx="589547" cy="445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33438" y="3068053"/>
            <a:ext cx="62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71010" y="2253552"/>
            <a:ext cx="2887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Draw a normal vector intersecting x’-y’ plane at x.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87979" y="1022684"/>
            <a:ext cx="2839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geometric relations: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254834" y="1618731"/>
                <a:ext cx="1123449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e>
                      </m:acc>
                      <m:r>
                        <a:rPr lang="en-US" i="0">
                          <a:latin typeface="Cambria Math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</m:acc>
                      <m:r>
                        <a:rPr lang="en-US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834" y="1618731"/>
                <a:ext cx="1123449" cy="61093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087979" y="2237041"/>
                <a:ext cx="2260427" cy="427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𝑠</m:t>
                      </m:r>
                      <m:r>
                        <a:rPr lang="en-US" i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i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i="0">
                                      <a:latin typeface="Cambria Math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979" y="2237041"/>
                <a:ext cx="2260427" cy="4277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063122" y="2845468"/>
            <a:ext cx="2889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these two equations into the diffraction equation: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54834" y="4014321"/>
            <a:ext cx="235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(Next page)</a:t>
            </a:r>
          </a:p>
        </p:txBody>
      </p:sp>
    </p:spTree>
    <p:extLst>
      <p:ext uri="{BB962C8B-B14F-4D97-AF65-F5344CB8AC3E}">
        <p14:creationId xmlns:p14="http://schemas.microsoft.com/office/powerpoint/2010/main" val="382975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64006" y="2089815"/>
                <a:ext cx="4572000" cy="171187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charset="0"/>
                        </a:rPr>
                        <m:t>u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>
                              <a:latin typeface="Cambria Math" charset="0"/>
                            </a:rPr>
                            <m:t>𝐱</m:t>
                          </m:r>
                        </m:e>
                      </m:d>
                      <m:r>
                        <a:rPr lang="en-US" b="0" i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charset="0"/>
                            </a:rPr>
                            <m:t>𝑖𝑘𝐴</m:t>
                          </m:r>
                        </m:num>
                        <m:den>
                          <m:r>
                            <a:rPr lang="en-US" b="0" i="0">
                              <a:latin typeface="Cambria Math" charset="0"/>
                            </a:rPr>
                            <m:t>4</m:t>
                          </m:r>
                          <m:r>
                            <a:rPr lang="en-US" b="0" i="1">
                              <a:latin typeface="Cambria Math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latin typeface="Cambria Math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b="0" i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latin typeface="Cambria Math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b="0" i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f>
                            <m:f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>
                                      <a:latin typeface="Cambria Math" charset="0"/>
                                    </a:rPr>
                                    <m:t>𝑖𝑘𝑠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>
                                  <a:latin typeface="Cambria Math" charset="0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0">
                                  <a:latin typeface="Cambria Math" charset="0"/>
                                </a:rPr>
                                <m:t>1+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b="0" i="0">
                                  <a:latin typeface="Cambria Math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</m:d>
                          <m:r>
                            <a:rPr lang="en-US" b="0" i="1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lang="en-US" b="0" i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charset="0"/>
                            </a:rPr>
                            <m:t>𝑖𝑘𝐴</m:t>
                          </m:r>
                        </m:num>
                        <m:den>
                          <m:r>
                            <a:rPr lang="en-US" b="0" i="0">
                              <a:latin typeface="Cambria Math" charset="0"/>
                            </a:rPr>
                            <m:t>4</m:t>
                          </m:r>
                          <m:r>
                            <a:rPr lang="en-US" b="0" i="1">
                              <a:latin typeface="Cambria Math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latin typeface="Cambria Math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b="0" i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latin typeface="Cambria Math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b="0" i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f>
                            <m:f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0">
                                      <a:latin typeface="Cambria Math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>
                                          <a:latin typeface="Cambria Math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en-US" b="0" i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  <m:r>
                                <a:rPr lang="en-US" b="0" i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>
                                  <a:latin typeface="Cambria Math" charset="0"/>
                                </a:rPr>
                                <m:t>𝐷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b="0" i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b="0" i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0">
                                  <a:latin typeface="Cambria Math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b="0" i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charset="0"/>
                            </a:rPr>
                            <m:t>ex</m:t>
                          </m:r>
                          <m:func>
                            <m:func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charset="0"/>
                                </a:rPr>
                                <m:t>p</m:t>
                              </m:r>
                            </m:fName>
                            <m:e>
                              <m:r>
                                <a:rPr lang="en-US" b="0" i="0">
                                  <a:latin typeface="Cambria Math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US" b="0" i="1">
                              <a:latin typeface="Cambria Math" charset="0"/>
                            </a:rPr>
                            <m:t>𝑖𝑘</m:t>
                          </m:r>
                          <m:rad>
                            <m:radPr>
                              <m:deg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b="0" i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b="0" i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0">
                                  <a:latin typeface="Cambria Math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b="0" i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b="0" i="0">
                              <a:latin typeface="Cambria Math" charset="0"/>
                            </a:rPr>
                            <m:t>)</m:t>
                          </m:r>
                          <m:r>
                            <a:rPr lang="en-US" b="0" i="1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06" y="2089815"/>
                <a:ext cx="4572000" cy="1711879"/>
              </a:xfrm>
              <a:prstGeom prst="rect">
                <a:avLst/>
              </a:prstGeom>
              <a:blipFill rotWithShape="0">
                <a:blip r:embed="rId2"/>
                <a:stretch>
                  <a:fillRect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70770" y="596134"/>
                <a:ext cx="1123449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e>
                      </m:acc>
                      <m:r>
                        <a:rPr lang="en-US" i="0">
                          <a:latin typeface="Cambria Math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</m:acc>
                      <m:r>
                        <a:rPr lang="en-US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70" y="596134"/>
                <a:ext cx="1123449" cy="61093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64006" y="1358736"/>
                <a:ext cx="2260427" cy="427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𝑠</m:t>
                      </m:r>
                      <m:r>
                        <a:rPr lang="en-US" i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i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i="0">
                                      <a:latin typeface="Cambria Math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06" y="1358736"/>
                <a:ext cx="2260427" cy="4277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70770" y="4199021"/>
                <a:ext cx="64361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 get the diffraction pattern on the screen, only have to calculate the integral above. Here, A, D, b are constants, k is the wave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</a:rPr>
                      <m:t>=2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70" y="4199021"/>
                <a:ext cx="6436146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758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6083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7674" y="697832"/>
            <a:ext cx="7856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Use Gaussian quadrature </a:t>
            </a:r>
            <a:r>
              <a:rPr lang="en-US" sz="2400" b="1"/>
              <a:t>to calculate the integral,</a:t>
            </a:r>
          </a:p>
        </p:txBody>
      </p:sp>
      <p:sp>
        <p:nvSpPr>
          <p:cNvPr id="3" name="Rectangle 2"/>
          <p:cNvSpPr/>
          <p:nvPr/>
        </p:nvSpPr>
        <p:spPr>
          <a:xfrm>
            <a:off x="757989" y="1685563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x,w</a:t>
            </a:r>
            <a:r>
              <a:rPr lang="en-US" dirty="0"/>
              <a:t> = </a:t>
            </a:r>
            <a:r>
              <a:rPr lang="en-US" dirty="0" err="1"/>
              <a:t>gaussxwab</a:t>
            </a:r>
            <a:r>
              <a:rPr lang="en-US" dirty="0"/>
              <a:t>(N,-0.5,0.5)</a:t>
            </a:r>
          </a:p>
          <a:p>
            <a:r>
              <a:rPr lang="en-US" dirty="0"/>
              <a:t>s = 0+0j</a:t>
            </a:r>
          </a:p>
          <a:p>
            <a:r>
              <a:rPr lang="en-US" dirty="0"/>
              <a:t>D = 5</a:t>
            </a:r>
          </a:p>
          <a:p>
            <a:r>
              <a:rPr lang="en-US" dirty="0"/>
              <a:t>for k in range(N):</a:t>
            </a:r>
          </a:p>
          <a:p>
            <a:r>
              <a:rPr lang="en-US" dirty="0"/>
              <a:t>    re1,re2 = f(x[k],D)</a:t>
            </a:r>
          </a:p>
          <a:p>
            <a:r>
              <a:rPr lang="en-US" dirty="0"/>
              <a:t>    s += w[k]*(re1+1j*re2)</a:t>
            </a:r>
          </a:p>
        </p:txBody>
      </p:sp>
      <p:sp>
        <p:nvSpPr>
          <p:cNvPr id="4" name="Rectangle 3"/>
          <p:cNvSpPr/>
          <p:nvPr/>
        </p:nvSpPr>
        <p:spPr>
          <a:xfrm>
            <a:off x="757989" y="3620363"/>
            <a:ext cx="85063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dirty="0" err="1"/>
              <a:t>def</a:t>
            </a:r>
            <a:r>
              <a:rPr lang="mr-IN" dirty="0"/>
              <a:t> </a:t>
            </a:r>
            <a:r>
              <a:rPr lang="mr-IN" dirty="0" err="1"/>
              <a:t>f</a:t>
            </a:r>
            <a:r>
              <a:rPr lang="mr-IN" dirty="0"/>
              <a:t>(</a:t>
            </a:r>
            <a:r>
              <a:rPr lang="mr-IN" dirty="0" err="1"/>
              <a:t>xp,D</a:t>
            </a:r>
            <a:r>
              <a:rPr lang="mr-IN" dirty="0"/>
              <a:t>):</a:t>
            </a:r>
          </a:p>
          <a:p>
            <a:r>
              <a:rPr lang="mr-IN" dirty="0"/>
              <a:t>    </a:t>
            </a:r>
            <a:r>
              <a:rPr lang="mr-IN" dirty="0" err="1"/>
              <a:t>theta</a:t>
            </a:r>
            <a:r>
              <a:rPr lang="mr-IN" dirty="0"/>
              <a:t> = </a:t>
            </a:r>
            <a:r>
              <a:rPr lang="mr-IN" dirty="0" err="1"/>
              <a:t>arange</a:t>
            </a:r>
            <a:r>
              <a:rPr lang="mr-IN" dirty="0"/>
              <a:t>(0,pi/2,0.01)</a:t>
            </a:r>
          </a:p>
          <a:p>
            <a:r>
              <a:rPr lang="mr-IN" dirty="0"/>
              <a:t>    </a:t>
            </a:r>
            <a:r>
              <a:rPr lang="mr-IN" dirty="0" err="1"/>
              <a:t>x</a:t>
            </a:r>
            <a:r>
              <a:rPr lang="mr-IN" dirty="0"/>
              <a:t> = D*</a:t>
            </a:r>
            <a:r>
              <a:rPr lang="mr-IN" dirty="0" err="1"/>
              <a:t>tan</a:t>
            </a:r>
            <a:r>
              <a:rPr lang="mr-IN" dirty="0"/>
              <a:t>(</a:t>
            </a:r>
            <a:r>
              <a:rPr lang="mr-IN" dirty="0" err="1"/>
              <a:t>theta</a:t>
            </a:r>
            <a:r>
              <a:rPr lang="mr-IN" dirty="0"/>
              <a:t>)</a:t>
            </a:r>
          </a:p>
          <a:p>
            <a:r>
              <a:rPr lang="mr-IN" dirty="0"/>
              <a:t>    re1 = </a:t>
            </a:r>
            <a:r>
              <a:rPr lang="mr-IN" dirty="0" err="1"/>
              <a:t>real</a:t>
            </a:r>
            <a:r>
              <a:rPr lang="mr-IN" dirty="0"/>
              <a:t>((</a:t>
            </a:r>
            <a:r>
              <a:rPr lang="mr-IN" dirty="0" err="1"/>
              <a:t>sqrt</a:t>
            </a:r>
            <a:r>
              <a:rPr lang="mr-IN" dirty="0"/>
              <a:t>((</a:t>
            </a:r>
            <a:r>
              <a:rPr lang="mr-IN" dirty="0" err="1"/>
              <a:t>x-xp</a:t>
            </a:r>
            <a:r>
              <a:rPr lang="mr-IN" dirty="0"/>
              <a:t>)**2/D**2+1)+1)/((</a:t>
            </a:r>
            <a:r>
              <a:rPr lang="mr-IN" dirty="0" err="1"/>
              <a:t>x-xp</a:t>
            </a:r>
            <a:r>
              <a:rPr lang="mr-IN" dirty="0"/>
              <a:t>)**2/D**2+1)*</a:t>
            </a:r>
            <a:r>
              <a:rPr lang="mr-IN" dirty="0" err="1"/>
              <a:t>exp</a:t>
            </a:r>
            <a:r>
              <a:rPr lang="mr-IN" dirty="0"/>
              <a:t>(1j*2*</a:t>
            </a:r>
            <a:r>
              <a:rPr lang="mr-IN" dirty="0" err="1"/>
              <a:t>pi</a:t>
            </a:r>
            <a:r>
              <a:rPr lang="mr-IN" dirty="0"/>
              <a:t>/</a:t>
            </a:r>
            <a:r>
              <a:rPr lang="mr-IN" dirty="0" err="1"/>
              <a:t>wavelength</a:t>
            </a:r>
            <a:r>
              <a:rPr lang="mr-IN" dirty="0"/>
              <a:t>*</a:t>
            </a:r>
            <a:r>
              <a:rPr lang="mr-IN" dirty="0" err="1"/>
              <a:t>sqrt</a:t>
            </a:r>
            <a:r>
              <a:rPr lang="mr-IN" dirty="0"/>
              <a:t>((</a:t>
            </a:r>
            <a:r>
              <a:rPr lang="mr-IN" dirty="0" err="1"/>
              <a:t>x-xp</a:t>
            </a:r>
            <a:r>
              <a:rPr lang="mr-IN" dirty="0"/>
              <a:t>)**2+D**2)))</a:t>
            </a:r>
          </a:p>
          <a:p>
            <a:r>
              <a:rPr lang="mr-IN" dirty="0"/>
              <a:t>    re2 = </a:t>
            </a:r>
            <a:r>
              <a:rPr lang="mr-IN" dirty="0" err="1"/>
              <a:t>imag</a:t>
            </a:r>
            <a:r>
              <a:rPr lang="mr-IN" dirty="0"/>
              <a:t>((</a:t>
            </a:r>
            <a:r>
              <a:rPr lang="mr-IN" dirty="0" err="1"/>
              <a:t>sqrt</a:t>
            </a:r>
            <a:r>
              <a:rPr lang="mr-IN" dirty="0"/>
              <a:t>((</a:t>
            </a:r>
            <a:r>
              <a:rPr lang="mr-IN" dirty="0" err="1"/>
              <a:t>x-xp</a:t>
            </a:r>
            <a:r>
              <a:rPr lang="mr-IN" dirty="0"/>
              <a:t>)**2/D**2+1)+1)/((</a:t>
            </a:r>
            <a:r>
              <a:rPr lang="mr-IN" dirty="0" err="1"/>
              <a:t>x-xp</a:t>
            </a:r>
            <a:r>
              <a:rPr lang="mr-IN" dirty="0"/>
              <a:t>)**2/D**2+1)*</a:t>
            </a:r>
            <a:r>
              <a:rPr lang="mr-IN" dirty="0" err="1"/>
              <a:t>exp</a:t>
            </a:r>
            <a:r>
              <a:rPr lang="mr-IN" dirty="0"/>
              <a:t>(1j*2*</a:t>
            </a:r>
            <a:r>
              <a:rPr lang="mr-IN" dirty="0" err="1"/>
              <a:t>pi</a:t>
            </a:r>
            <a:r>
              <a:rPr lang="mr-IN" dirty="0"/>
              <a:t>/</a:t>
            </a:r>
            <a:r>
              <a:rPr lang="mr-IN" dirty="0" err="1"/>
              <a:t>wavelength</a:t>
            </a:r>
            <a:r>
              <a:rPr lang="mr-IN" dirty="0"/>
              <a:t>*</a:t>
            </a:r>
            <a:r>
              <a:rPr lang="mr-IN" dirty="0" err="1"/>
              <a:t>sqrt</a:t>
            </a:r>
            <a:r>
              <a:rPr lang="mr-IN" dirty="0"/>
              <a:t>((</a:t>
            </a:r>
            <a:r>
              <a:rPr lang="mr-IN" dirty="0" err="1"/>
              <a:t>x-xp</a:t>
            </a:r>
            <a:r>
              <a:rPr lang="mr-IN" dirty="0"/>
              <a:t>)**2+D**2)))</a:t>
            </a:r>
          </a:p>
          <a:p>
            <a:r>
              <a:rPr lang="mr-IN" dirty="0"/>
              <a:t>    </a:t>
            </a:r>
            <a:r>
              <a:rPr lang="mr-IN" dirty="0" err="1"/>
              <a:t>return</a:t>
            </a:r>
            <a:r>
              <a:rPr lang="mr-IN" dirty="0"/>
              <a:t> re1,re2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7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7516" y="445168"/>
            <a:ext cx="8386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</a:t>
            </a:r>
            <a:r>
              <a:rPr lang="en-US" sz="2400" b="1" dirty="0" err="1"/>
              <a:t>Fraunhoher</a:t>
            </a:r>
            <a:r>
              <a:rPr lang="en-US" sz="2400" b="1" dirty="0"/>
              <a:t> approximation: move the 1/r out of the integral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03848" y="1103226"/>
                <a:ext cx="6442910" cy="17118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charset="0"/>
                        </a:rPr>
                        <m:t>u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>
                              <a:latin typeface="Cambria Math" charset="0"/>
                            </a:rPr>
                            <m:t>𝐱</m:t>
                          </m:r>
                        </m:e>
                      </m:d>
                      <m:r>
                        <a:rPr lang="en-US" b="0" i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charset="0"/>
                            </a:rPr>
                            <m:t>𝑖𝑘𝐴</m:t>
                          </m:r>
                        </m:num>
                        <m:den>
                          <m:r>
                            <a:rPr lang="en-US" b="0" i="0">
                              <a:latin typeface="Cambria Math" charset="0"/>
                            </a:rPr>
                            <m:t>4</m:t>
                          </m:r>
                          <m:r>
                            <a:rPr lang="en-US" b="0" i="1">
                              <a:latin typeface="Cambria Math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latin typeface="Cambria Math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b="0" i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latin typeface="Cambria Math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b="0" i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f>
                            <m:f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>
                                      <a:latin typeface="Cambria Math" charset="0"/>
                                    </a:rPr>
                                    <m:t>𝑖𝑘𝑠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>
                                  <a:latin typeface="Cambria Math" charset="0"/>
                                </a:rPr>
                                <m:t>𝑠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0">
                                  <a:latin typeface="Cambria Math" charset="0"/>
                                </a:rPr>
                                <m:t>1+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b="0" i="0">
                                  <a:latin typeface="Cambria Math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</m:d>
                          <m:r>
                            <a:rPr lang="en-US" b="0" i="1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lang="en-US" b="0" i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charset="0"/>
                            </a:rPr>
                            <m:t>𝑖𝑘𝐴</m:t>
                          </m:r>
                        </m:num>
                        <m:den>
                          <m:r>
                            <a:rPr lang="en-US" b="0" i="0">
                              <a:latin typeface="Cambria Math" charset="0"/>
                            </a:rPr>
                            <m:t>4</m:t>
                          </m:r>
                          <m:r>
                            <a:rPr lang="en-US" b="0" i="1">
                              <a:latin typeface="Cambria Math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latin typeface="Cambria Math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b="0" i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latin typeface="Cambria Math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b="0" i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f>
                            <m:f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0">
                                      <a:latin typeface="Cambria Math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>
                                          <a:latin typeface="Cambria Math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en-US" b="0" i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  <m:r>
                                <a:rPr lang="en-US" b="0" i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>
                                  <a:latin typeface="Cambria Math" charset="0"/>
                                </a:rPr>
                                <m:t>𝐷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b="0" i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b="0" i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0">
                                  <a:latin typeface="Cambria Math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b="0" i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charset="0"/>
                            </a:rPr>
                            <m:t>ex</m:t>
                          </m:r>
                          <m:func>
                            <m:func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charset="0"/>
                                </a:rPr>
                                <m:t>p</m:t>
                              </m:r>
                            </m:fName>
                            <m:e>
                              <m:r>
                                <a:rPr lang="en-US" b="0" i="0">
                                  <a:latin typeface="Cambria Math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US" b="0" i="1">
                              <a:latin typeface="Cambria Math" charset="0"/>
                            </a:rPr>
                            <m:t>𝑖𝑘</m:t>
                          </m:r>
                          <m:rad>
                            <m:radPr>
                              <m:deg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b="0" i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b="0" i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0">
                                  <a:latin typeface="Cambria Math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b="0" i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b="0" i="0">
                              <a:latin typeface="Cambria Math" charset="0"/>
                            </a:rPr>
                            <m:t>)</m:t>
                          </m:r>
                          <m:r>
                            <a:rPr lang="en-US" b="0" i="1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48" y="1103226"/>
                <a:ext cx="6442910" cy="171187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90" y="2815105"/>
            <a:ext cx="6106026" cy="371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4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7516" y="445168"/>
            <a:ext cx="790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</a:t>
            </a:r>
            <a:r>
              <a:rPr lang="en-US" sz="2400" b="1" dirty="0" err="1"/>
              <a:t>Fraunhoher</a:t>
            </a:r>
            <a:r>
              <a:rPr lang="en-US" sz="2400" b="1" dirty="0"/>
              <a:t> approximation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37" y="1487906"/>
            <a:ext cx="1524000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14137" y="1215189"/>
                <a:ext cx="3493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By doing substitution x-&gt;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137" y="1215189"/>
                <a:ext cx="349316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57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37" y="2370223"/>
            <a:ext cx="6375400" cy="1511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37" y="4182863"/>
            <a:ext cx="62230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4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51974" y="5141088"/>
                <a:ext cx="8061157" cy="11492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I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i="0">
                          <a:latin typeface="Cambria Math" charset="0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0">
                              <a:latin typeface="Cambria Math" charset="0"/>
                            </a:rPr>
                            <m:t>|</m:t>
                          </m:r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  <m:r>
                            <a:rPr lang="en-US" i="0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charset="0"/>
                            </a:rPr>
                            <m:t>)|</m:t>
                          </m:r>
                        </m:e>
                        <m:sup>
                          <m:r>
                            <a:rPr lang="en-US" i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r>
                        <a:rPr lang="en-US" i="0">
                          <a:latin typeface="Cambria Math" charset="0"/>
                        </a:rPr>
                        <m:t>×(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𝐴𝑏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𝐷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0">
                          <a:latin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subSup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0"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type m:val="li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num>
                                    <m:den>
                                      <m:r>
                                        <a:rPr lang="en-US" i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num>
                                    <m:den>
                                      <m:r>
                                        <a:rPr lang="en-US" i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0">
                                                      <a:latin typeface="Cambria Math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0">
                                                      <a:latin typeface="Cambria Math" charset="0"/>
                                                    </a:rPr>
                                                    <m:t>′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i="0"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0">
                                              <a:latin typeface="Cambria Math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0"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rad>
                                      <m:r>
                                        <a:rPr lang="en-US" i="0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𝐷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0">
                                                  <a:latin typeface="Cambria Math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0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𝐷</m:t>
                                          </m:r>
                                        </m:e>
                                        <m:sup>
                                          <m:r>
                                            <a:rPr lang="en-US" i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charset="0"/>
                                    </a:rPr>
                                    <m:t>ex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charset="0"/>
                                        </a:rPr>
                                        <m:t>p</m:t>
                                      </m:r>
                                    </m:fName>
                                    <m:e>
                                      <m:r>
                                        <a:rPr lang="en-US" i="0">
                                          <a:latin typeface="Cambria Math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𝑖𝑘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0">
                                                  <a:latin typeface="Cambria Math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0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𝐷</m:t>
                                          </m:r>
                                        </m:e>
                                        <m:sup>
                                          <m:r>
                                            <a:rPr lang="en-US" i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  <m:r>
                                    <a:rPr lang="en-US" i="0">
                                      <a:latin typeface="Cambria Math" charset="0"/>
                                    </a:rPr>
                                    <m:t>)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74" y="5141088"/>
                <a:ext cx="8061157" cy="1149289"/>
              </a:xfrm>
              <a:prstGeom prst="rect">
                <a:avLst/>
              </a:prstGeom>
              <a:blipFill rotWithShape="0">
                <a:blip r:embed="rId2"/>
                <a:stretch>
                  <a:fillRect t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74" y="1866493"/>
            <a:ext cx="6223000" cy="2324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758" y="649705"/>
            <a:ext cx="908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Calculate the diffraction pattern (the exact task of this project)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1974" y="1600200"/>
            <a:ext cx="2075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Fraunhoher</a:t>
            </a:r>
            <a:r>
              <a:rPr lang="en-US" dirty="0"/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1974" y="4691919"/>
            <a:ext cx="22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Fresnel-Kirchhoff:</a:t>
            </a:r>
          </a:p>
        </p:txBody>
      </p:sp>
    </p:spTree>
    <p:extLst>
      <p:ext uri="{BB962C8B-B14F-4D97-AF65-F5344CB8AC3E}">
        <p14:creationId xmlns:p14="http://schemas.microsoft.com/office/powerpoint/2010/main" val="1006224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</TotalTime>
  <Words>1242</Words>
  <Application>Microsoft Office PowerPoint</Application>
  <PresentationFormat>全屏显示(4:3)</PresentationFormat>
  <Paragraphs>115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 Fresnel &amp; Fraunhofer Diffraction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 Fresnel &amp; Fraunhofer Diffraction</dc:title>
  <dc:creator>Xianan Qin</dc:creator>
  <cp:lastModifiedBy>Xianan QIN</cp:lastModifiedBy>
  <cp:revision>80</cp:revision>
  <dcterms:created xsi:type="dcterms:W3CDTF">2017-05-25T02:17:50Z</dcterms:created>
  <dcterms:modified xsi:type="dcterms:W3CDTF">2018-12-11T06:20:14Z</dcterms:modified>
</cp:coreProperties>
</file>